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  <p:embeddedFont>
      <p:font typeface="DM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i2/gL7xCdRtzdao3RdfJrp0JkR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28" Type="http://schemas.openxmlformats.org/officeDocument/2006/relationships/font" Target="fonts/DMSans-bold.fntdata"/><Relationship Id="rId27" Type="http://schemas.openxmlformats.org/officeDocument/2006/relationships/font" Target="fonts/DM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DM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ff1910d69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g2ff1910d697_0_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fa0f71020e_7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g2fa0f71020e_7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ff1910d697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5" name="Google Shape;275;g2ff1910d697_0_1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f1910d69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2ff1910d697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ff1910d69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2ff1910d697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f1b2a19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g2ff1b2a192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f1b2a192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g2ff1b2a192c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ff1baf4e8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5" name="Google Shape;215;g2ff1baf4e82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8.png"/><Relationship Id="rId5" Type="http://schemas.openxmlformats.org/officeDocument/2006/relationships/image" Target="../media/image25.png"/><Relationship Id="rId6" Type="http://schemas.openxmlformats.org/officeDocument/2006/relationships/image" Target="../media/image37.png"/><Relationship Id="rId7" Type="http://schemas.openxmlformats.org/officeDocument/2006/relationships/image" Target="../media/image32.png"/><Relationship Id="rId8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4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2.png"/><Relationship Id="rId5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7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10" Type="http://schemas.openxmlformats.org/officeDocument/2006/relationships/image" Target="../media/image18.png"/><Relationship Id="rId9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10" Type="http://schemas.openxmlformats.org/officeDocument/2006/relationships/image" Target="../media/image16.png"/><Relationship Id="rId9" Type="http://schemas.openxmlformats.org/officeDocument/2006/relationships/image" Target="../media/image17.png"/><Relationship Id="rId5" Type="http://schemas.openxmlformats.org/officeDocument/2006/relationships/image" Target="../media/image8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10" Type="http://schemas.openxmlformats.org/officeDocument/2006/relationships/image" Target="../media/image28.png"/><Relationship Id="rId9" Type="http://schemas.openxmlformats.org/officeDocument/2006/relationships/image" Target="../media/image30.png"/><Relationship Id="rId5" Type="http://schemas.openxmlformats.org/officeDocument/2006/relationships/image" Target="../media/image8.png"/><Relationship Id="rId6" Type="http://schemas.openxmlformats.org/officeDocument/2006/relationships/image" Target="../media/image22.png"/><Relationship Id="rId7" Type="http://schemas.openxmlformats.org/officeDocument/2006/relationships/image" Target="../media/image16.png"/><Relationship Id="rId8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6.png"/><Relationship Id="rId7" Type="http://schemas.openxmlformats.org/officeDocument/2006/relationships/image" Target="../media/image34.png"/><Relationship Id="rId8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7" l="0" r="0" t="-3888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 rot="7659121">
            <a:off x="15091031" y="5585714"/>
            <a:ext cx="7629294" cy="7828566"/>
          </a:xfrm>
          <a:custGeom>
            <a:rect b="b" l="l" r="r" t="t"/>
            <a:pathLst>
              <a:path extrusionOk="0"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-3258071" y="-4629150"/>
            <a:ext cx="9022634" cy="9258300"/>
          </a:xfrm>
          <a:custGeom>
            <a:rect b="b" l="l" r="r" t="t"/>
            <a:pathLst>
              <a:path extrusionOk="0" h="9258300" w="9022634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4236347" y="3103606"/>
            <a:ext cx="9815307" cy="4307509"/>
            <a:chOff x="0" y="-19050"/>
            <a:chExt cx="1895495" cy="831850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1895495" cy="812800"/>
            </a:xfrm>
            <a:custGeom>
              <a:rect b="b" l="l" r="r" t="t"/>
              <a:pathLst>
                <a:path extrusionOk="0" h="812800" w="1895495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-19050"/>
              <a:ext cx="1895495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"/>
          <p:cNvSpPr txBox="1"/>
          <p:nvPr/>
        </p:nvSpPr>
        <p:spPr>
          <a:xfrm>
            <a:off x="4236300" y="3147950"/>
            <a:ext cx="9815400" cy="43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US" sz="12000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DETAILED</a:t>
            </a:r>
            <a:endParaRPr b="1" i="0" sz="12000" u="none" cap="none" strike="noStrike">
              <a:solidFill>
                <a:srgbClr val="231F2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US" sz="12000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DESIGN</a:t>
            </a:r>
            <a:endParaRPr b="1" i="0" sz="12000" u="none" cap="none" strike="noStrike">
              <a:solidFill>
                <a:srgbClr val="231F2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719596" y="7482578"/>
            <a:ext cx="128487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3"/>
              <a:buFont typeface="Arial"/>
              <a:buNone/>
            </a:pPr>
            <a:r>
              <a:rPr b="1" i="0" lang="en-US" sz="2653" u="none" cap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TESSA LANZEL, PAIGE SCHNEIDER, MOLLY ROONEY, MAY EDEL, ELICIA BARANOWSKI, ALEXANDRA RAUER, JOSHUA STEVEN CHIANG </a:t>
            </a:r>
            <a:endParaRPr b="1" sz="2653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719596" y="2636788"/>
            <a:ext cx="128487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3"/>
              <a:buFont typeface="Arial"/>
              <a:buNone/>
            </a:pPr>
            <a:r>
              <a:rPr b="1" i="0" lang="en-US" sz="2653" u="none" cap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SDMAY25-10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0387200" y="0"/>
            <a:ext cx="79008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79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3"/>
              <a:buFont typeface="Arial"/>
              <a:buNone/>
            </a:pPr>
            <a:r>
              <a:rPr b="1" lang="en-US" sz="2653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ADVISOR: MATTHEW POST</a:t>
            </a:r>
            <a:endParaRPr b="1" sz="2653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379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3"/>
              <a:buFont typeface="Arial"/>
              <a:buNone/>
            </a:pPr>
            <a:r>
              <a:rPr b="1" lang="en-US" sz="2653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CLIENT: TRUEFORCE TECHNOLOGIES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b="0" l="21500" r="21150" t="0"/>
          <a:stretch/>
        </p:blipFill>
        <p:spPr>
          <a:xfrm>
            <a:off x="12672075" y="1239675"/>
            <a:ext cx="3863977" cy="359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4F5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/>
          <p:nvPr/>
        </p:nvSpPr>
        <p:spPr>
          <a:xfrm>
            <a:off x="1217774" y="1037000"/>
            <a:ext cx="139404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lang="en-US" sz="998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MAIN CONFIGURATION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8"/>
          <p:cNvSpPr/>
          <p:nvPr/>
        </p:nvSpPr>
        <p:spPr>
          <a:xfrm rot="2016048">
            <a:off x="12243487" y="-1005305"/>
            <a:ext cx="10749463" cy="2687366"/>
          </a:xfrm>
          <a:custGeom>
            <a:rect b="b" l="l" r="r" t="t"/>
            <a:pathLst>
              <a:path extrusionOk="0" h="2687366" w="10749463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62356" y="7247651"/>
            <a:ext cx="3803644" cy="258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5363" y="4479854"/>
            <a:ext cx="3857621" cy="258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7163" y="6252374"/>
            <a:ext cx="4401071" cy="291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735375" y="1604664"/>
            <a:ext cx="3857609" cy="259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239452">
            <a:off x="10226996" y="6754676"/>
            <a:ext cx="3642207" cy="19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450692">
            <a:off x="10338234" y="8094583"/>
            <a:ext cx="3426149" cy="19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700000">
            <a:off x="9720646" y="5247438"/>
            <a:ext cx="4654907" cy="19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8"/>
          <p:cNvSpPr txBox="1"/>
          <p:nvPr/>
        </p:nvSpPr>
        <p:spPr>
          <a:xfrm>
            <a:off x="1217775" y="3005125"/>
            <a:ext cx="10716900" cy="24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401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●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configuration : offers choices for configuring exercises, teams, or profiles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●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Exercise configuration: users are able to add a new exercise or edit an existing exercise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●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configuration: users are able to add a new team or edit an existing team 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●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Profile configuration: offers users choices for adding or removing admins, coaches, single players, or team players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7157174" y="9094550"/>
            <a:ext cx="4401025" cy="326638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13789325" y="9754000"/>
            <a:ext cx="3803656" cy="326638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13762350" y="7058550"/>
            <a:ext cx="3803656" cy="326638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/>
          <p:nvPr/>
        </p:nvSpPr>
        <p:spPr>
          <a:xfrm>
            <a:off x="13789325" y="4157900"/>
            <a:ext cx="3803656" cy="326638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ff1910d697_0_76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9" l="0" r="0" t="-388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2ff1910d697_0_76"/>
          <p:cNvSpPr/>
          <p:nvPr/>
        </p:nvSpPr>
        <p:spPr>
          <a:xfrm rot="3409566">
            <a:off x="12045924" y="1121791"/>
            <a:ext cx="12478917" cy="5354590"/>
          </a:xfrm>
          <a:custGeom>
            <a:rect b="b" l="l" r="r" t="t"/>
            <a:pathLst>
              <a:path extrusionOk="0" h="5351480" w="1247167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2ff1910d697_0_76"/>
          <p:cNvSpPr/>
          <p:nvPr/>
        </p:nvSpPr>
        <p:spPr>
          <a:xfrm>
            <a:off x="8178748" y="8316925"/>
            <a:ext cx="5961499" cy="326638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2ff1910d697_0_76"/>
          <p:cNvSpPr txBox="1"/>
          <p:nvPr/>
        </p:nvSpPr>
        <p:spPr>
          <a:xfrm>
            <a:off x="1240714" y="3019335"/>
            <a:ext cx="8066100" cy="14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99415" lvl="0" marL="4572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690"/>
              <a:buFont typeface="Times New Roman"/>
              <a:buChar char="●"/>
            </a:pPr>
            <a:r>
              <a:rPr lang="en-US" sz="26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Sets up the rack initially</a:t>
            </a:r>
            <a:endParaRPr sz="26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9415" lvl="0" marL="4572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690"/>
              <a:buFont typeface="Times New Roman"/>
              <a:buChar char="●"/>
            </a:pPr>
            <a:r>
              <a:rPr lang="en-US" sz="26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Configure the pressure sensors</a:t>
            </a:r>
            <a:endParaRPr sz="26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g2ff1910d697_0_76"/>
          <p:cNvSpPr txBox="1"/>
          <p:nvPr/>
        </p:nvSpPr>
        <p:spPr>
          <a:xfrm>
            <a:off x="1217775" y="1037000"/>
            <a:ext cx="139938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lang="en-US" sz="998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BENCH CONFIGURATION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g2ff1910d697_0_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2509" y="4256401"/>
            <a:ext cx="6119173" cy="406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4F5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fa0f71020e_7_4"/>
          <p:cNvSpPr/>
          <p:nvPr/>
        </p:nvSpPr>
        <p:spPr>
          <a:xfrm rot="7655163">
            <a:off x="-6517946" y="5975008"/>
            <a:ext cx="7629890" cy="7829178"/>
          </a:xfrm>
          <a:custGeom>
            <a:rect b="b" l="l" r="r" t="t"/>
            <a:pathLst>
              <a:path extrusionOk="0"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2fa0f71020e_7_4"/>
          <p:cNvSpPr/>
          <p:nvPr/>
        </p:nvSpPr>
        <p:spPr>
          <a:xfrm rot="2014247">
            <a:off x="12247015" y="-1009581"/>
            <a:ext cx="10740389" cy="2685098"/>
          </a:xfrm>
          <a:custGeom>
            <a:rect b="b" l="l" r="r" t="t"/>
            <a:pathLst>
              <a:path extrusionOk="0" h="2687366" w="10749463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fa0f71020e_7_4"/>
          <p:cNvSpPr txBox="1"/>
          <p:nvPr/>
        </p:nvSpPr>
        <p:spPr>
          <a:xfrm>
            <a:off x="841550" y="1037000"/>
            <a:ext cx="164424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lang="en-US" sz="998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TECHNOLOGY CONSIDERATIONS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2fa0f71020e_7_4"/>
          <p:cNvSpPr txBox="1"/>
          <p:nvPr/>
        </p:nvSpPr>
        <p:spPr>
          <a:xfrm>
            <a:off x="2356350" y="4478775"/>
            <a:ext cx="937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6838" lvl="1" marL="922279" marR="0" rtl="0" algn="ctr">
              <a:lnSpc>
                <a:spcPct val="284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fa0f71020e_7_4"/>
          <p:cNvSpPr/>
          <p:nvPr/>
        </p:nvSpPr>
        <p:spPr>
          <a:xfrm>
            <a:off x="571525" y="2717075"/>
            <a:ext cx="5072100" cy="7215300"/>
          </a:xfrm>
          <a:prstGeom prst="roundRect">
            <a:avLst>
              <a:gd fmla="val 16667" name="adj"/>
            </a:avLst>
          </a:prstGeom>
          <a:solidFill>
            <a:srgbClr val="F2F4F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fa0f71020e_7_4"/>
          <p:cNvSpPr txBox="1"/>
          <p:nvPr/>
        </p:nvSpPr>
        <p:spPr>
          <a:xfrm>
            <a:off x="1878925" y="2717075"/>
            <a:ext cx="24573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Frontend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g2fa0f71020e_7_4"/>
          <p:cNvSpPr/>
          <p:nvPr/>
        </p:nvSpPr>
        <p:spPr>
          <a:xfrm>
            <a:off x="12749225" y="2717075"/>
            <a:ext cx="5072100" cy="7215300"/>
          </a:xfrm>
          <a:prstGeom prst="roundRect">
            <a:avLst>
              <a:gd fmla="val 16667" name="adj"/>
            </a:avLst>
          </a:prstGeom>
          <a:solidFill>
            <a:srgbClr val="F2F4F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2fa0f71020e_7_4"/>
          <p:cNvSpPr/>
          <p:nvPr/>
        </p:nvSpPr>
        <p:spPr>
          <a:xfrm>
            <a:off x="6660375" y="2717075"/>
            <a:ext cx="5072100" cy="7215300"/>
          </a:xfrm>
          <a:prstGeom prst="roundRect">
            <a:avLst>
              <a:gd fmla="val 16667" name="adj"/>
            </a:avLst>
          </a:prstGeom>
          <a:solidFill>
            <a:srgbClr val="F2F4F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2fa0f71020e_7_4"/>
          <p:cNvSpPr txBox="1"/>
          <p:nvPr/>
        </p:nvSpPr>
        <p:spPr>
          <a:xfrm>
            <a:off x="8112975" y="2717075"/>
            <a:ext cx="2166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Backend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g2fa0f71020e_7_4"/>
          <p:cNvSpPr txBox="1"/>
          <p:nvPr/>
        </p:nvSpPr>
        <p:spPr>
          <a:xfrm>
            <a:off x="809675" y="4114775"/>
            <a:ext cx="4818000" cy="55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Strengths: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access to platform features, better performance, and native feel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Weaknesses: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codebases, more development effort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Trade Offs: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Chose performance over faster development platforms tools like React Native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g2fa0f71020e_7_4"/>
          <p:cNvSpPr txBox="1"/>
          <p:nvPr/>
        </p:nvSpPr>
        <p:spPr>
          <a:xfrm>
            <a:off x="6914626" y="4114775"/>
            <a:ext cx="4818000" cy="55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Strengths: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Saves time by using existing infrastructure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Weaknesses: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Limited control over database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Trade Offs</a:t>
            </a: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Flexibility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faster integration and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reduced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complexity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g2fa0f71020e_7_4"/>
          <p:cNvSpPr txBox="1"/>
          <p:nvPr/>
        </p:nvSpPr>
        <p:spPr>
          <a:xfrm>
            <a:off x="571525" y="3426575"/>
            <a:ext cx="50721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iOS (Swift) &amp; Android (Java)</a:t>
            </a:r>
            <a:endParaRPr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g2fa0f71020e_7_4"/>
          <p:cNvSpPr txBox="1"/>
          <p:nvPr/>
        </p:nvSpPr>
        <p:spPr>
          <a:xfrm>
            <a:off x="7815500" y="3450425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Existing Backend</a:t>
            </a:r>
            <a:endParaRPr sz="3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g2fa0f71020e_7_4"/>
          <p:cNvSpPr txBox="1"/>
          <p:nvPr/>
        </p:nvSpPr>
        <p:spPr>
          <a:xfrm>
            <a:off x="12749225" y="2721000"/>
            <a:ext cx="5072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Bluetooth &amp; 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Hardware 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g2fa0f71020e_7_4"/>
          <p:cNvSpPr txBox="1"/>
          <p:nvPr/>
        </p:nvSpPr>
        <p:spPr>
          <a:xfrm>
            <a:off x="13077826" y="4114775"/>
            <a:ext cx="4743600" cy="55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Strengths: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Real-time data transfer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Weaknesses: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Connection instability and limited control over hardware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●"/>
            </a:pPr>
            <a:r>
              <a:rPr b="1"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Trade Offs: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Bluetooth may face reliability challenges compared to wire options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4F5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ff1910d697_0_175"/>
          <p:cNvSpPr/>
          <p:nvPr/>
        </p:nvSpPr>
        <p:spPr>
          <a:xfrm rot="7655163">
            <a:off x="-4505846" y="6275633"/>
            <a:ext cx="7629890" cy="7829178"/>
          </a:xfrm>
          <a:custGeom>
            <a:rect b="b" l="l" r="r" t="t"/>
            <a:pathLst>
              <a:path extrusionOk="0"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2ff1910d697_0_175"/>
          <p:cNvSpPr/>
          <p:nvPr/>
        </p:nvSpPr>
        <p:spPr>
          <a:xfrm rot="2014247">
            <a:off x="12247015" y="-1009581"/>
            <a:ext cx="10740389" cy="2685098"/>
          </a:xfrm>
          <a:custGeom>
            <a:rect b="b" l="l" r="r" t="t"/>
            <a:pathLst>
              <a:path extrusionOk="0" h="2687366" w="10749463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ff1910d697_0_175"/>
          <p:cNvSpPr txBox="1"/>
          <p:nvPr/>
        </p:nvSpPr>
        <p:spPr>
          <a:xfrm>
            <a:off x="5369182" y="4779394"/>
            <a:ext cx="7385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ff1910d697_0_175"/>
          <p:cNvSpPr txBox="1"/>
          <p:nvPr/>
        </p:nvSpPr>
        <p:spPr>
          <a:xfrm>
            <a:off x="3352157" y="3720167"/>
            <a:ext cx="8656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ff1910d697_0_175"/>
          <p:cNvSpPr txBox="1"/>
          <p:nvPr/>
        </p:nvSpPr>
        <p:spPr>
          <a:xfrm>
            <a:off x="1217774" y="1037000"/>
            <a:ext cx="148863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lang="en-US" sz="998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AREAS OF CONCERN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2ff1910d697_0_175"/>
          <p:cNvSpPr txBox="1"/>
          <p:nvPr/>
        </p:nvSpPr>
        <p:spPr>
          <a:xfrm>
            <a:off x="1938150" y="2566650"/>
            <a:ext cx="95178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ff1910d697_0_175"/>
          <p:cNvSpPr/>
          <p:nvPr/>
        </p:nvSpPr>
        <p:spPr>
          <a:xfrm>
            <a:off x="4238175" y="3878250"/>
            <a:ext cx="1400715" cy="4523288"/>
          </a:xfrm>
          <a:custGeom>
            <a:rect b="b" l="l" r="r" t="t"/>
            <a:pathLst>
              <a:path extrusionOk="0" h="1142966" w="368852">
                <a:moveTo>
                  <a:pt x="0" y="0"/>
                </a:moveTo>
                <a:lnTo>
                  <a:pt x="368852" y="0"/>
                </a:lnTo>
                <a:lnTo>
                  <a:pt x="368852" y="1142966"/>
                </a:lnTo>
                <a:lnTo>
                  <a:pt x="0" y="114296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ff1910d697_0_175"/>
          <p:cNvSpPr txBox="1"/>
          <p:nvPr/>
        </p:nvSpPr>
        <p:spPr>
          <a:xfrm>
            <a:off x="5836974" y="3550650"/>
            <a:ext cx="9939300" cy="51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Our design fixes the issues the previous iteration had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-"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Screens rotate with phone orientation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-"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Back button doesn’t freeze on loading screen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-"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Login option from quick start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7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Connection to backend that we have no knowledge of and can’t look at the code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7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7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7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latin typeface="Times New Roman"/>
                <a:ea typeface="Times New Roman"/>
                <a:cs typeface="Times New Roman"/>
                <a:sym typeface="Times New Roman"/>
              </a:rPr>
              <a:t>Connect to the rack via bluetooth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79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g2ff1910d697_0_175"/>
          <p:cNvSpPr txBox="1"/>
          <p:nvPr/>
        </p:nvSpPr>
        <p:spPr>
          <a:xfrm>
            <a:off x="4594725" y="5381550"/>
            <a:ext cx="937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6839" lvl="1" marL="922279" marR="0" rtl="0" algn="ctr">
              <a:lnSpc>
                <a:spcPct val="284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2ff1910d697_0_175"/>
          <p:cNvSpPr/>
          <p:nvPr/>
        </p:nvSpPr>
        <p:spPr>
          <a:xfrm>
            <a:off x="5025490" y="4125002"/>
            <a:ext cx="76200" cy="7620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ff1910d697_0_175"/>
          <p:cNvSpPr/>
          <p:nvPr/>
        </p:nvSpPr>
        <p:spPr>
          <a:xfrm>
            <a:off x="5025492" y="6563910"/>
            <a:ext cx="76200" cy="7620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2ff1910d697_0_175"/>
          <p:cNvSpPr/>
          <p:nvPr/>
        </p:nvSpPr>
        <p:spPr>
          <a:xfrm>
            <a:off x="5025492" y="7972651"/>
            <a:ext cx="76200" cy="76200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7" l="0" r="0" t="-3888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3"/>
          <p:cNvSpPr/>
          <p:nvPr/>
        </p:nvSpPr>
        <p:spPr>
          <a:xfrm rot="3407869">
            <a:off x="12052165" y="1118883"/>
            <a:ext cx="12471670" cy="5351480"/>
          </a:xfrm>
          <a:custGeom>
            <a:rect b="b" l="l" r="r" t="t"/>
            <a:pathLst>
              <a:path extrusionOk="0" h="5351480" w="1247167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3"/>
          <p:cNvSpPr/>
          <p:nvPr/>
        </p:nvSpPr>
        <p:spPr>
          <a:xfrm>
            <a:off x="10685330" y="7461391"/>
            <a:ext cx="4876482" cy="516424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864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6" name="Google Shape;296;p13"/>
          <p:cNvGrpSpPr/>
          <p:nvPr/>
        </p:nvGrpSpPr>
        <p:grpSpPr>
          <a:xfrm>
            <a:off x="10694063" y="2541459"/>
            <a:ext cx="4858980" cy="5011840"/>
            <a:chOff x="0" y="-57150"/>
            <a:chExt cx="1279723" cy="1319982"/>
          </a:xfrm>
        </p:grpSpPr>
        <p:sp>
          <p:nvSpPr>
            <p:cNvPr id="297" name="Google Shape;297;p13"/>
            <p:cNvSpPr/>
            <p:nvPr/>
          </p:nvSpPr>
          <p:spPr>
            <a:xfrm>
              <a:off x="0" y="0"/>
              <a:ext cx="1279723" cy="1262832"/>
            </a:xfrm>
            <a:custGeom>
              <a:rect b="b" l="l" r="r" t="t"/>
              <a:pathLst>
                <a:path extrusionOk="0" h="1262832" w="1279723">
                  <a:moveTo>
                    <a:pt x="0" y="0"/>
                  </a:moveTo>
                  <a:lnTo>
                    <a:pt x="1279723" y="0"/>
                  </a:lnTo>
                  <a:lnTo>
                    <a:pt x="1279723" y="1262832"/>
                  </a:lnTo>
                  <a:lnTo>
                    <a:pt x="0" y="12628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3"/>
            <p:cNvSpPr txBox="1"/>
            <p:nvPr/>
          </p:nvSpPr>
          <p:spPr>
            <a:xfrm>
              <a:off x="0" y="-57150"/>
              <a:ext cx="1279723" cy="13199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28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13"/>
          <p:cNvSpPr/>
          <p:nvPr/>
        </p:nvSpPr>
        <p:spPr>
          <a:xfrm rot="3409566">
            <a:off x="-5107435" y="9955373"/>
            <a:ext cx="12478917" cy="5354590"/>
          </a:xfrm>
          <a:custGeom>
            <a:rect b="b" l="l" r="r" t="t"/>
            <a:pathLst>
              <a:path extrusionOk="0" h="5351480" w="1247167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10709548" y="2729477"/>
            <a:ext cx="4828045" cy="4828045"/>
          </a:xfrm>
          <a:custGeom>
            <a:rect b="b" l="l" r="r" t="t"/>
            <a:pathLst>
              <a:path extrusionOk="0" h="4828045" w="4828045">
                <a:moveTo>
                  <a:pt x="0" y="0"/>
                </a:moveTo>
                <a:lnTo>
                  <a:pt x="4828046" y="0"/>
                </a:lnTo>
                <a:lnTo>
                  <a:pt x="4828046" y="4828045"/>
                </a:lnTo>
                <a:lnTo>
                  <a:pt x="0" y="48280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3"/>
          <p:cNvSpPr txBox="1"/>
          <p:nvPr/>
        </p:nvSpPr>
        <p:spPr>
          <a:xfrm>
            <a:off x="2191002" y="1162050"/>
            <a:ext cx="8300644" cy="13036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31"/>
              <a:buFont typeface="Arial"/>
              <a:buNone/>
            </a:pPr>
            <a:r>
              <a:rPr b="1" i="0" lang="en-US" sz="9431" u="none" cap="none" strike="noStrike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CONCLUSIONS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3"/>
          <p:cNvSpPr txBox="1"/>
          <p:nvPr/>
        </p:nvSpPr>
        <p:spPr>
          <a:xfrm>
            <a:off x="1240714" y="3019335"/>
            <a:ext cx="8066100" cy="57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4015" lvl="0" marL="4572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●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three main areas of development are security, frontend, and hardware in the context of bluetooth connection 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1" marL="9144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○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security is based around the database and navigation of the users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1" marL="9144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○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frontend is based around the 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formatting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screens and using api to pull from the database for the information to display and push the new data to the database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different screens that connect in multiple way but also have similar pathways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1" marL="9144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○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Means similar api calls and pushes 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1" marL="9144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○"/>
            </a:pP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calls and pushes creates live results, and 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continuously</a:t>
            </a:r>
            <a:r>
              <a:rPr lang="en-US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updates the database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/>
          <p:nvPr/>
        </p:nvSpPr>
        <p:spPr>
          <a:xfrm rot="10800000">
            <a:off x="0" y="-15240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7" l="0" r="0" t="-3888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4"/>
          <p:cNvSpPr/>
          <p:nvPr/>
        </p:nvSpPr>
        <p:spPr>
          <a:xfrm rot="-10580377">
            <a:off x="9407140" y="-9309963"/>
            <a:ext cx="24036383" cy="24664199"/>
          </a:xfrm>
          <a:custGeom>
            <a:rect b="b" l="l" r="r" t="t"/>
            <a:pathLst>
              <a:path extrusionOk="0" h="24664199" w="24036383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4"/>
          <p:cNvSpPr/>
          <p:nvPr/>
        </p:nvSpPr>
        <p:spPr>
          <a:xfrm flipH="1">
            <a:off x="-4254153" y="7476061"/>
            <a:ext cx="11881594" cy="3564478"/>
          </a:xfrm>
          <a:custGeom>
            <a:rect b="b" l="l" r="r" t="t"/>
            <a:pathLst>
              <a:path extrusionOk="0" h="3564478" w="11881594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4"/>
          <p:cNvSpPr txBox="1"/>
          <p:nvPr/>
        </p:nvSpPr>
        <p:spPr>
          <a:xfrm>
            <a:off x="1495472" y="2144104"/>
            <a:ext cx="8097687" cy="1594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31"/>
              <a:buFont typeface="Arial"/>
              <a:buNone/>
            </a:pPr>
            <a:r>
              <a:rPr b="1" i="0" lang="en-US" sz="9431" u="none" cap="none" strike="noStrike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7" l="0" r="0" t="-3888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13662994" y="265144"/>
            <a:ext cx="4296549" cy="9642576"/>
            <a:chOff x="0" y="-19050"/>
            <a:chExt cx="1131601" cy="2539609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1131601" cy="2520559"/>
            </a:xfrm>
            <a:custGeom>
              <a:rect b="b" l="l" r="r" t="t"/>
              <a:pathLst>
                <a:path extrusionOk="0" h="2520559" w="1131601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2142191" y="4828880"/>
            <a:ext cx="9752965" cy="1032847"/>
          </a:xfrm>
          <a:custGeom>
            <a:rect b="b" l="l" r="r" t="t"/>
            <a:pathLst>
              <a:path extrusionOk="0"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864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0758785" y="1049603"/>
            <a:ext cx="6176060" cy="8208697"/>
          </a:xfrm>
          <a:custGeom>
            <a:rect b="b" l="l" r="r" t="t"/>
            <a:pathLst>
              <a:path extrusionOk="0" h="8208697" w="6176060">
                <a:moveTo>
                  <a:pt x="0" y="0"/>
                </a:moveTo>
                <a:lnTo>
                  <a:pt x="6176060" y="0"/>
                </a:lnTo>
                <a:lnTo>
                  <a:pt x="6176060" y="8208697"/>
                </a:lnTo>
                <a:lnTo>
                  <a:pt x="0" y="82086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25" l="0" r="0" t="-1313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2"/>
          <p:cNvGrpSpPr/>
          <p:nvPr/>
        </p:nvGrpSpPr>
        <p:grpSpPr>
          <a:xfrm>
            <a:off x="2142191" y="3346585"/>
            <a:ext cx="9610044" cy="1998718"/>
            <a:chOff x="0" y="-19050"/>
            <a:chExt cx="3682024" cy="765796"/>
          </a:xfrm>
        </p:grpSpPr>
        <p:sp>
          <p:nvSpPr>
            <p:cNvPr id="106" name="Google Shape;106;p2"/>
            <p:cNvSpPr/>
            <p:nvPr/>
          </p:nvSpPr>
          <p:spPr>
            <a:xfrm>
              <a:off x="0" y="0"/>
              <a:ext cx="3682024" cy="746746"/>
            </a:xfrm>
            <a:custGeom>
              <a:rect b="b" l="l" r="r" t="t"/>
              <a:pathLst>
                <a:path extrusionOk="0" h="746746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0" y="-19050"/>
              <a:ext cx="3682024" cy="765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2"/>
          <p:cNvSpPr/>
          <p:nvPr/>
        </p:nvSpPr>
        <p:spPr>
          <a:xfrm>
            <a:off x="2474235" y="3673321"/>
            <a:ext cx="1156649" cy="1173721"/>
          </a:xfrm>
          <a:custGeom>
            <a:rect b="b" l="l" r="r" t="t"/>
            <a:pathLst>
              <a:path extrusionOk="0" h="1173721" w="1156649">
                <a:moveTo>
                  <a:pt x="0" y="0"/>
                </a:moveTo>
                <a:lnTo>
                  <a:pt x="1156649" y="0"/>
                </a:lnTo>
                <a:lnTo>
                  <a:pt x="1156649" y="1173721"/>
                </a:lnTo>
                <a:lnTo>
                  <a:pt x="0" y="1173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2142191" y="7210022"/>
            <a:ext cx="9752965" cy="1032847"/>
          </a:xfrm>
          <a:custGeom>
            <a:rect b="b" l="l" r="r" t="t"/>
            <a:pathLst>
              <a:path extrusionOk="0"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864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2"/>
          <p:cNvGrpSpPr/>
          <p:nvPr/>
        </p:nvGrpSpPr>
        <p:grpSpPr>
          <a:xfrm>
            <a:off x="2142191" y="5727727"/>
            <a:ext cx="9610044" cy="1998718"/>
            <a:chOff x="0" y="-19050"/>
            <a:chExt cx="3682024" cy="765796"/>
          </a:xfrm>
        </p:grpSpPr>
        <p:sp>
          <p:nvSpPr>
            <p:cNvPr id="111" name="Google Shape;111;p2"/>
            <p:cNvSpPr/>
            <p:nvPr/>
          </p:nvSpPr>
          <p:spPr>
            <a:xfrm>
              <a:off x="0" y="0"/>
              <a:ext cx="3682024" cy="746746"/>
            </a:xfrm>
            <a:custGeom>
              <a:rect b="b" l="l" r="r" t="t"/>
              <a:pathLst>
                <a:path extrusionOk="0" h="746746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-19050"/>
              <a:ext cx="3682024" cy="765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2"/>
          <p:cNvSpPr/>
          <p:nvPr/>
        </p:nvSpPr>
        <p:spPr>
          <a:xfrm>
            <a:off x="-2779578" y="7341318"/>
            <a:ext cx="7616557" cy="7815497"/>
          </a:xfrm>
          <a:custGeom>
            <a:rect b="b" l="l" r="r" t="t"/>
            <a:pathLst>
              <a:path extrusionOk="0"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2246682" y="6213316"/>
            <a:ext cx="1384202" cy="1077261"/>
          </a:xfrm>
          <a:custGeom>
            <a:rect b="b" l="l" r="r" t="t"/>
            <a:pathLst>
              <a:path extrusionOk="0" h="1077261" w="1384202">
                <a:moveTo>
                  <a:pt x="0" y="0"/>
                </a:moveTo>
                <a:lnTo>
                  <a:pt x="1384202" y="0"/>
                </a:lnTo>
                <a:lnTo>
                  <a:pt x="1384202" y="1077261"/>
                </a:lnTo>
                <a:lnTo>
                  <a:pt x="0" y="10772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3908899" y="6116936"/>
            <a:ext cx="71322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0"/>
              <a:buFont typeface="Arial"/>
              <a:buNone/>
            </a:pPr>
            <a:r>
              <a:rPr b="0" i="0" lang="en-US" sz="221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Apps will connect to existing firmware and database to display and store user’s force output for each lift and metrics over a period of time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2142191" y="888605"/>
            <a:ext cx="7416941" cy="1686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i="0" lang="en-US" sz="9981" u="none" cap="none" strike="noStrike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3908899" y="3896870"/>
            <a:ext cx="71322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0"/>
              <a:buFont typeface="Arial"/>
              <a:buNone/>
            </a:pPr>
            <a:r>
              <a:rPr b="0" i="0" lang="en-US" sz="2210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a mobile application for both Google Play Store and Apple App store using their native language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0"/>
              <a:buFont typeface="Arial"/>
              <a:buNone/>
            </a:pPr>
            <a:r>
              <a:t/>
            </a:r>
            <a:endParaRPr b="0" i="0" sz="2210" u="none" cap="none" strike="noStrike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7" l="0" r="0" t="-3888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3"/>
          <p:cNvGrpSpPr/>
          <p:nvPr/>
        </p:nvGrpSpPr>
        <p:grpSpPr>
          <a:xfrm>
            <a:off x="13662994" y="265144"/>
            <a:ext cx="4296549" cy="9642576"/>
            <a:chOff x="0" y="-19050"/>
            <a:chExt cx="1131601" cy="2539609"/>
          </a:xfrm>
        </p:grpSpPr>
        <p:sp>
          <p:nvSpPr>
            <p:cNvPr id="124" name="Google Shape;124;p3"/>
            <p:cNvSpPr/>
            <p:nvPr/>
          </p:nvSpPr>
          <p:spPr>
            <a:xfrm>
              <a:off x="0" y="0"/>
              <a:ext cx="1131601" cy="2520559"/>
            </a:xfrm>
            <a:custGeom>
              <a:rect b="b" l="l" r="r" t="t"/>
              <a:pathLst>
                <a:path extrusionOk="0" h="2520559" w="1131601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3"/>
          <p:cNvSpPr/>
          <p:nvPr/>
        </p:nvSpPr>
        <p:spPr>
          <a:xfrm>
            <a:off x="2142191" y="6982358"/>
            <a:ext cx="9752965" cy="1032847"/>
          </a:xfrm>
          <a:custGeom>
            <a:rect b="b" l="l" r="r" t="t"/>
            <a:pathLst>
              <a:path extrusionOk="0" h="1032847" w="9752965">
                <a:moveTo>
                  <a:pt x="0" y="0"/>
                </a:moveTo>
                <a:lnTo>
                  <a:pt x="9752965" y="0"/>
                </a:lnTo>
                <a:lnTo>
                  <a:pt x="9752965" y="1032848"/>
                </a:lnTo>
                <a:lnTo>
                  <a:pt x="0" y="10328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-864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10758785" y="1049603"/>
            <a:ext cx="6176060" cy="8208697"/>
          </a:xfrm>
          <a:custGeom>
            <a:rect b="b" l="l" r="r" t="t"/>
            <a:pathLst>
              <a:path extrusionOk="0" h="8208697" w="6176060">
                <a:moveTo>
                  <a:pt x="0" y="0"/>
                </a:moveTo>
                <a:lnTo>
                  <a:pt x="6176060" y="0"/>
                </a:lnTo>
                <a:lnTo>
                  <a:pt x="6176060" y="8208697"/>
                </a:lnTo>
                <a:lnTo>
                  <a:pt x="0" y="82086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25" l="0" r="0" t="-1313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3"/>
          <p:cNvGrpSpPr/>
          <p:nvPr/>
        </p:nvGrpSpPr>
        <p:grpSpPr>
          <a:xfrm>
            <a:off x="2142191" y="3793846"/>
            <a:ext cx="9610044" cy="3489588"/>
            <a:chOff x="0" y="-19050"/>
            <a:chExt cx="3682024" cy="1337012"/>
          </a:xfrm>
        </p:grpSpPr>
        <p:sp>
          <p:nvSpPr>
            <p:cNvPr id="129" name="Google Shape;129;p3"/>
            <p:cNvSpPr/>
            <p:nvPr/>
          </p:nvSpPr>
          <p:spPr>
            <a:xfrm>
              <a:off x="0" y="0"/>
              <a:ext cx="3682024" cy="1317962"/>
            </a:xfrm>
            <a:custGeom>
              <a:rect b="b" l="l" r="r" t="t"/>
              <a:pathLst>
                <a:path extrusionOk="0" h="1317962" w="3682024">
                  <a:moveTo>
                    <a:pt x="0" y="0"/>
                  </a:moveTo>
                  <a:lnTo>
                    <a:pt x="3682024" y="0"/>
                  </a:lnTo>
                  <a:lnTo>
                    <a:pt x="3682024" y="1317962"/>
                  </a:lnTo>
                  <a:lnTo>
                    <a:pt x="0" y="131796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0" y="-19050"/>
              <a:ext cx="3682024" cy="1337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3"/>
          <p:cNvSpPr/>
          <p:nvPr/>
        </p:nvSpPr>
        <p:spPr>
          <a:xfrm>
            <a:off x="-2779578" y="7341318"/>
            <a:ext cx="7616557" cy="7815497"/>
          </a:xfrm>
          <a:custGeom>
            <a:rect b="b" l="l" r="r" t="t"/>
            <a:pathLst>
              <a:path extrusionOk="0"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2142191" y="4709069"/>
            <a:ext cx="1488692" cy="1269449"/>
          </a:xfrm>
          <a:custGeom>
            <a:rect b="b" l="l" r="r" t="t"/>
            <a:pathLst>
              <a:path extrusionOk="0" h="1269449" w="1488692">
                <a:moveTo>
                  <a:pt x="0" y="0"/>
                </a:moveTo>
                <a:lnTo>
                  <a:pt x="1488693" y="0"/>
                </a:lnTo>
                <a:lnTo>
                  <a:pt x="1488693" y="1269449"/>
                </a:lnTo>
                <a:lnTo>
                  <a:pt x="0" y="12694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3892333" y="4119184"/>
            <a:ext cx="7705500" cy="29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7800" lvl="1" marL="515600" marR="0" rtl="0" algn="l">
              <a:lnSpc>
                <a:spcPct val="13798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88"/>
              <a:buFont typeface="Times New Roman"/>
              <a:buChar char="•"/>
            </a:pPr>
            <a:r>
              <a:rPr b="0" i="0" lang="en-US" sz="2388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Unknown knowledge for what weights will improve strength without injuring 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7800" lvl="1" marL="515600" marR="0" rtl="0" algn="l">
              <a:lnSpc>
                <a:spcPct val="13798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88"/>
              <a:buFont typeface="Times New Roman"/>
              <a:buChar char="•"/>
            </a:pPr>
            <a:r>
              <a:rPr b="0" i="0" lang="en-US" sz="2388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data is not transferable across devices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7800" lvl="1" marL="515600" marR="0" rtl="0" algn="l">
              <a:lnSpc>
                <a:spcPct val="13798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88"/>
              <a:buFont typeface="Times New Roman"/>
              <a:buChar char="•"/>
            </a:pPr>
            <a:r>
              <a:rPr b="0" i="0" lang="en-US" sz="2388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security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7800" lvl="1" marL="515600" marR="0" rtl="0" algn="l">
              <a:lnSpc>
                <a:spcPct val="13798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88"/>
              <a:buFont typeface="Times New Roman"/>
              <a:buChar char="•"/>
            </a:pPr>
            <a:r>
              <a:rPr b="0" i="0" lang="en-US" sz="2388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Application is full of bugs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7800" lvl="1" marL="515600" marR="0" rtl="0" algn="l">
              <a:lnSpc>
                <a:spcPct val="13798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388"/>
              <a:buFont typeface="Times New Roman"/>
              <a:buChar char="•"/>
            </a:pPr>
            <a:r>
              <a:rPr b="0" i="0" lang="en-US" sz="2388" u="none" cap="none" strike="noStrike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Availability to users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2142191" y="888605"/>
            <a:ext cx="74169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i="0" lang="en-US" sz="9981" u="none" cap="none" strike="noStrike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PROBLEM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4F5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/>
          <p:nvPr/>
        </p:nvSpPr>
        <p:spPr>
          <a:xfrm rot="7659121">
            <a:off x="-4012602" y="5585714"/>
            <a:ext cx="7629294" cy="7828566"/>
          </a:xfrm>
          <a:custGeom>
            <a:rect b="b" l="l" r="r" t="t"/>
            <a:pathLst>
              <a:path extrusionOk="0"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/>
          <p:nvPr/>
        </p:nvSpPr>
        <p:spPr>
          <a:xfrm rot="2016048">
            <a:off x="12243487" y="-1005305"/>
            <a:ext cx="10749463" cy="2687366"/>
          </a:xfrm>
          <a:custGeom>
            <a:rect b="b" l="l" r="r" t="t"/>
            <a:pathLst>
              <a:path extrusionOk="0" h="2687366" w="10749463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1217775" y="1037000"/>
            <a:ext cx="120633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lang="en-US" sz="998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4472000" y="7294025"/>
            <a:ext cx="937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6838" lvl="1" marL="922279" marR="0" rtl="0" algn="ctr">
              <a:lnSpc>
                <a:spcPct val="284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4472000" y="7508107"/>
            <a:ext cx="937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6838" lvl="1" marL="922279" marR="0" rtl="0" algn="ctr">
              <a:lnSpc>
                <a:spcPct val="284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850" y="3148470"/>
            <a:ext cx="18026301" cy="277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4F5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f1910d697_0_10"/>
          <p:cNvSpPr/>
          <p:nvPr/>
        </p:nvSpPr>
        <p:spPr>
          <a:xfrm rot="7655163">
            <a:off x="-4012596" y="5591708"/>
            <a:ext cx="7629890" cy="7829178"/>
          </a:xfrm>
          <a:custGeom>
            <a:rect b="b" l="l" r="r" t="t"/>
            <a:pathLst>
              <a:path extrusionOk="0"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ff1910d697_0_10"/>
          <p:cNvSpPr/>
          <p:nvPr/>
        </p:nvSpPr>
        <p:spPr>
          <a:xfrm rot="2014247">
            <a:off x="12247015" y="-1009581"/>
            <a:ext cx="10740389" cy="2685098"/>
          </a:xfrm>
          <a:custGeom>
            <a:rect b="b" l="l" r="r" t="t"/>
            <a:pathLst>
              <a:path extrusionOk="0" h="2687366" w="10749463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ff1910d697_0_10"/>
          <p:cNvSpPr txBox="1"/>
          <p:nvPr/>
        </p:nvSpPr>
        <p:spPr>
          <a:xfrm>
            <a:off x="1217775" y="1037000"/>
            <a:ext cx="120633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lang="en-US" sz="998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DESIGN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2ff1910d697_0_10"/>
          <p:cNvSpPr txBox="1"/>
          <p:nvPr/>
        </p:nvSpPr>
        <p:spPr>
          <a:xfrm>
            <a:off x="4472000" y="7294025"/>
            <a:ext cx="937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6838" lvl="1" marL="922279" marR="0" rtl="0" algn="ctr">
              <a:lnSpc>
                <a:spcPct val="284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ff1910d697_0_10"/>
          <p:cNvSpPr txBox="1"/>
          <p:nvPr/>
        </p:nvSpPr>
        <p:spPr>
          <a:xfrm>
            <a:off x="4472000" y="7508107"/>
            <a:ext cx="937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6838" lvl="1" marL="922279" marR="0" rtl="0" algn="ctr">
              <a:lnSpc>
                <a:spcPct val="284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2ff1910d697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2917" y="0"/>
            <a:ext cx="8222557" cy="1028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f1910d697_0_20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9" l="0" r="0" t="-388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ff1910d697_0_20"/>
          <p:cNvSpPr/>
          <p:nvPr/>
        </p:nvSpPr>
        <p:spPr>
          <a:xfrm rot="3409566">
            <a:off x="12045924" y="1121791"/>
            <a:ext cx="12478917" cy="5354590"/>
          </a:xfrm>
          <a:custGeom>
            <a:rect b="b" l="l" r="r" t="t"/>
            <a:pathLst>
              <a:path extrusionOk="0" h="5351480" w="1247167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ff1910d697_0_20"/>
          <p:cNvSpPr/>
          <p:nvPr/>
        </p:nvSpPr>
        <p:spPr>
          <a:xfrm>
            <a:off x="177754" y="8545520"/>
            <a:ext cx="4010906" cy="326638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ff1910d697_0_20"/>
          <p:cNvSpPr txBox="1"/>
          <p:nvPr/>
        </p:nvSpPr>
        <p:spPr>
          <a:xfrm>
            <a:off x="1217775" y="2660488"/>
            <a:ext cx="10712700" cy="30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6715" lvl="0" marL="4572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90"/>
              <a:buFont typeface="Times New Roman"/>
              <a:buChar char="●"/>
            </a:pPr>
            <a:r>
              <a:rPr lang="en-US" sz="24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Splash Screen</a:t>
            </a:r>
            <a:endParaRPr sz="24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6715" lvl="1" marL="9144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90"/>
              <a:buFont typeface="Times New Roman"/>
              <a:buChar char="○"/>
            </a:pPr>
            <a:r>
              <a:rPr lang="en-US" sz="24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Displays True Force Logo until the application loads </a:t>
            </a:r>
            <a:endParaRPr sz="24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6715" lvl="0" marL="4572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90"/>
              <a:buFont typeface="Times New Roman"/>
              <a:buChar char="●"/>
            </a:pPr>
            <a:r>
              <a:rPr lang="en-US" sz="24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Login Page</a:t>
            </a:r>
            <a:endParaRPr sz="24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6715" lvl="1" marL="9144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90"/>
              <a:buFont typeface="Times New Roman"/>
              <a:buChar char="○"/>
            </a:pPr>
            <a:r>
              <a:rPr lang="en-US" sz="24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Text field for user to enter their username and password</a:t>
            </a:r>
            <a:endParaRPr sz="24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6715" lvl="1" marL="9144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90"/>
              <a:buFont typeface="Times New Roman"/>
              <a:buChar char="○"/>
            </a:pPr>
            <a:r>
              <a:rPr lang="en-US" sz="24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to create an account</a:t>
            </a:r>
            <a:endParaRPr sz="24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6715" lvl="1" marL="9144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90"/>
              <a:buFont typeface="Times New Roman"/>
              <a:buChar char="○"/>
            </a:pPr>
            <a:r>
              <a:rPr lang="en-US" sz="24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Alternate option for quick start to do a lift without an account </a:t>
            </a:r>
            <a:endParaRPr sz="24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g2ff1910d697_0_20"/>
          <p:cNvSpPr txBox="1"/>
          <p:nvPr/>
        </p:nvSpPr>
        <p:spPr>
          <a:xfrm>
            <a:off x="1217775" y="1037000"/>
            <a:ext cx="139938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lang="en-US" sz="998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SPLASH SCREEN &amp; LOGIN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g2ff1910d697_0_20"/>
          <p:cNvPicPr preferRelativeResize="0"/>
          <p:nvPr/>
        </p:nvPicPr>
        <p:blipFill rotWithShape="1">
          <a:blip r:embed="rId6">
            <a:alphaModFix/>
          </a:blip>
          <a:srcRect b="0" l="0" r="0" t="12717"/>
          <a:stretch/>
        </p:blipFill>
        <p:spPr>
          <a:xfrm>
            <a:off x="177750" y="5775275"/>
            <a:ext cx="4007342" cy="284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ff1910d697_0_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630325" y="3532801"/>
            <a:ext cx="4858199" cy="32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ff1910d697_0_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630325" y="7012640"/>
            <a:ext cx="4858199" cy="322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ff1910d697_0_20"/>
          <p:cNvSpPr/>
          <p:nvPr/>
        </p:nvSpPr>
        <p:spPr>
          <a:xfrm>
            <a:off x="6087312" y="8545500"/>
            <a:ext cx="4254731" cy="326638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2ff1910d697_0_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84525" y="7088850"/>
            <a:ext cx="1802776" cy="2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ff1910d697_0_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80037" y="5775307"/>
            <a:ext cx="4254751" cy="282334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ff1910d697_0_20"/>
          <p:cNvSpPr txBox="1"/>
          <p:nvPr/>
        </p:nvSpPr>
        <p:spPr>
          <a:xfrm>
            <a:off x="908075" y="8711350"/>
            <a:ext cx="25467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1" name="Google Shape;171;g2ff1910d697_0_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493785">
            <a:off x="9340534" y="6610803"/>
            <a:ext cx="3435161" cy="19372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ff1910d697_0_20"/>
          <p:cNvSpPr/>
          <p:nvPr/>
        </p:nvSpPr>
        <p:spPr>
          <a:xfrm>
            <a:off x="12630326" y="6762200"/>
            <a:ext cx="4864291" cy="326638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ff1910d697_0_20"/>
          <p:cNvSpPr/>
          <p:nvPr/>
        </p:nvSpPr>
        <p:spPr>
          <a:xfrm>
            <a:off x="12706526" y="10191200"/>
            <a:ext cx="4864291" cy="326638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2ff1910d697_0_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163493">
            <a:off x="6963803" y="8596323"/>
            <a:ext cx="5564194" cy="22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ff1b2a192c_0_0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9" l="0" r="0" t="-388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ff1b2a192c_0_0"/>
          <p:cNvSpPr/>
          <p:nvPr/>
        </p:nvSpPr>
        <p:spPr>
          <a:xfrm rot="3409566">
            <a:off x="12045924" y="1121791"/>
            <a:ext cx="12478917" cy="5354590"/>
          </a:xfrm>
          <a:custGeom>
            <a:rect b="b" l="l" r="r" t="t"/>
            <a:pathLst>
              <a:path extrusionOk="0" h="5351480" w="1247167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2ff1b2a192c_0_0"/>
          <p:cNvSpPr txBox="1"/>
          <p:nvPr/>
        </p:nvSpPr>
        <p:spPr>
          <a:xfrm>
            <a:off x="1240714" y="3019335"/>
            <a:ext cx="80661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4015" lvl="0" marL="4572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●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Opens PopUps to select option for each category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g2ff1b2a192c_0_0"/>
          <p:cNvSpPr txBox="1"/>
          <p:nvPr/>
        </p:nvSpPr>
        <p:spPr>
          <a:xfrm>
            <a:off x="1217775" y="1037000"/>
            <a:ext cx="139938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lang="en-US" sz="998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HOME SCREEN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ff1b2a192c_0_0"/>
          <p:cNvSpPr/>
          <p:nvPr/>
        </p:nvSpPr>
        <p:spPr>
          <a:xfrm>
            <a:off x="2997154" y="7974720"/>
            <a:ext cx="4010906" cy="326638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ff1b2a192c_0_0"/>
          <p:cNvSpPr/>
          <p:nvPr/>
        </p:nvSpPr>
        <p:spPr>
          <a:xfrm>
            <a:off x="11542124" y="9230025"/>
            <a:ext cx="3352581" cy="326638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2ff1b2a192c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7150" y="5428098"/>
            <a:ext cx="4010900" cy="2683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f1b2a192c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47712" y="1793475"/>
            <a:ext cx="3346712" cy="22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ff1b2a192c_0_0"/>
          <p:cNvSpPr/>
          <p:nvPr/>
        </p:nvSpPr>
        <p:spPr>
          <a:xfrm>
            <a:off x="11542124" y="4032150"/>
            <a:ext cx="3352581" cy="326638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ff1b2a192c_0_0"/>
          <p:cNvSpPr/>
          <p:nvPr/>
        </p:nvSpPr>
        <p:spPr>
          <a:xfrm>
            <a:off x="11542124" y="6467763"/>
            <a:ext cx="3352581" cy="326638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2ff1b2a192c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47700" y="4376700"/>
            <a:ext cx="3346725" cy="218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ff1b2a192c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545050" y="7044775"/>
            <a:ext cx="3346725" cy="2186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ff1b2a192c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820926">
            <a:off x="5590105" y="4511446"/>
            <a:ext cx="5989442" cy="30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ff1b2a192c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636905">
            <a:off x="6093174" y="5949782"/>
            <a:ext cx="5367425" cy="32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ff1b2a192c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820009">
            <a:off x="5953399" y="7513584"/>
            <a:ext cx="5410276" cy="315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f1b2a192c_0_23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9" l="0" r="0" t="-388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ff1b2a192c_0_23"/>
          <p:cNvSpPr/>
          <p:nvPr/>
        </p:nvSpPr>
        <p:spPr>
          <a:xfrm rot="3409566">
            <a:off x="12045924" y="1121791"/>
            <a:ext cx="12478917" cy="5354590"/>
          </a:xfrm>
          <a:custGeom>
            <a:rect b="b" l="l" r="r" t="t"/>
            <a:pathLst>
              <a:path extrusionOk="0" h="5351480" w="1247167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ff1b2a192c_0_23"/>
          <p:cNvSpPr txBox="1"/>
          <p:nvPr/>
        </p:nvSpPr>
        <p:spPr>
          <a:xfrm>
            <a:off x="1240714" y="3019335"/>
            <a:ext cx="80661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4015" lvl="0" marL="4572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●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Selects specific details about about the rack and configurations.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1" marL="9144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○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Plus goes to bench configuration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1" marL="91440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○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 goes to configuration page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g2ff1b2a192c_0_23"/>
          <p:cNvSpPr txBox="1"/>
          <p:nvPr/>
        </p:nvSpPr>
        <p:spPr>
          <a:xfrm>
            <a:off x="1217775" y="1037000"/>
            <a:ext cx="139938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lang="en-US" sz="998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SELECTIONS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ff1b2a192c_0_23"/>
          <p:cNvSpPr/>
          <p:nvPr/>
        </p:nvSpPr>
        <p:spPr>
          <a:xfrm>
            <a:off x="3441701" y="8860104"/>
            <a:ext cx="3754891" cy="273705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ff1b2a192c_0_23"/>
          <p:cNvSpPr/>
          <p:nvPr/>
        </p:nvSpPr>
        <p:spPr>
          <a:xfrm>
            <a:off x="10680894" y="9771044"/>
            <a:ext cx="3754891" cy="273705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2ff1b2a192c_0_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0475" y="6691471"/>
            <a:ext cx="3724172" cy="2188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ff1b2a192c_0_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207257">
            <a:off x="5901872" y="5081907"/>
            <a:ext cx="5051466" cy="23282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ff1b2a192c_0_23"/>
          <p:cNvSpPr/>
          <p:nvPr/>
        </p:nvSpPr>
        <p:spPr>
          <a:xfrm>
            <a:off x="10680894" y="4759392"/>
            <a:ext cx="3754891" cy="273705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g2ff1b2a192c_0_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664395" y="2693951"/>
            <a:ext cx="3722353" cy="217005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ff1b2a192c_0_23"/>
          <p:cNvSpPr/>
          <p:nvPr/>
        </p:nvSpPr>
        <p:spPr>
          <a:xfrm>
            <a:off x="10663487" y="7298330"/>
            <a:ext cx="3754891" cy="273705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2ff1b2a192c_0_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64382" y="5192840"/>
            <a:ext cx="3722378" cy="217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ff1b2a192c_0_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681801" y="7691718"/>
            <a:ext cx="3722353" cy="217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ff1b2a192c_0_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2">
            <a:off x="6793236" y="6691478"/>
            <a:ext cx="3781626" cy="205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ff1b2a192c_0_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399950">
            <a:off x="11820189" y="7297287"/>
            <a:ext cx="1445575" cy="209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ff1baf4e82_0_2"/>
          <p:cNvSpPr/>
          <p:nvPr/>
        </p:nvSpPr>
        <p:spPr>
          <a:xfrm rot="10800000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79" l="0" r="0" t="-388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ff1baf4e82_0_2"/>
          <p:cNvSpPr/>
          <p:nvPr/>
        </p:nvSpPr>
        <p:spPr>
          <a:xfrm rot="3409566">
            <a:off x="12045924" y="1121791"/>
            <a:ext cx="12478917" cy="5354590"/>
          </a:xfrm>
          <a:custGeom>
            <a:rect b="b" l="l" r="r" t="t"/>
            <a:pathLst>
              <a:path extrusionOk="0" h="5351480" w="1247167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ff1baf4e82_0_2"/>
          <p:cNvSpPr/>
          <p:nvPr/>
        </p:nvSpPr>
        <p:spPr>
          <a:xfrm>
            <a:off x="1244548" y="8545525"/>
            <a:ext cx="5961499" cy="326638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2ff1baf4e82_0_2"/>
          <p:cNvSpPr txBox="1"/>
          <p:nvPr/>
        </p:nvSpPr>
        <p:spPr>
          <a:xfrm>
            <a:off x="1240714" y="3019335"/>
            <a:ext cx="8066100" cy="18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4015" lvl="0" marL="4572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●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rack is being used, live data will be displayed and updated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0" marL="4572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●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readings drop by 90%, the results page will display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015" lvl="0" marL="4572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290"/>
              <a:buFont typeface="Times New Roman"/>
              <a:buChar char="●"/>
            </a:pP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page will display that lift and </a:t>
            </a: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previous</a:t>
            </a:r>
            <a:r>
              <a:rPr lang="en-US" sz="2290">
                <a:solidFill>
                  <a:srgbClr val="231F2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stats</a:t>
            </a:r>
            <a:endParaRPr sz="2290">
              <a:solidFill>
                <a:srgbClr val="231F2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37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g2ff1baf4e82_0_2"/>
          <p:cNvSpPr txBox="1"/>
          <p:nvPr/>
        </p:nvSpPr>
        <p:spPr>
          <a:xfrm>
            <a:off x="1217775" y="1037000"/>
            <a:ext cx="139938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81"/>
              <a:buFont typeface="Arial"/>
              <a:buNone/>
            </a:pPr>
            <a:r>
              <a:rPr b="1" lang="en-US" sz="9981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LIVE DATA &amp; RESULTS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2ff1baf4e82_0_2"/>
          <p:cNvSpPr/>
          <p:nvPr/>
        </p:nvSpPr>
        <p:spPr>
          <a:xfrm>
            <a:off x="10354492" y="8621700"/>
            <a:ext cx="6948987" cy="326638"/>
          </a:xfrm>
          <a:custGeom>
            <a:rect b="b" l="l" r="r" t="t"/>
            <a:pathLst>
              <a:path extrusionOk="0" h="516424" w="4876482">
                <a:moveTo>
                  <a:pt x="0" y="0"/>
                </a:moveTo>
                <a:lnTo>
                  <a:pt x="4876482" y="0"/>
                </a:lnTo>
                <a:lnTo>
                  <a:pt x="4876482" y="516423"/>
                </a:lnTo>
                <a:lnTo>
                  <a:pt x="0" y="51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864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g2ff1baf4e82_0_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89019">
            <a:off x="7045582" y="6314663"/>
            <a:ext cx="3371589" cy="19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ff1baf4e82_0_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7774" y="4626171"/>
            <a:ext cx="5957699" cy="395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ff1baf4e82_0_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342051" y="4045775"/>
            <a:ext cx="6952576" cy="461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